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70" r:id="rId4"/>
    <p:sldId id="271" r:id="rId5"/>
    <p:sldId id="259" r:id="rId6"/>
    <p:sldId id="266" r:id="rId7"/>
    <p:sldId id="272" r:id="rId8"/>
    <p:sldId id="258" r:id="rId9"/>
    <p:sldId id="275" r:id="rId10"/>
    <p:sldId id="257" r:id="rId11"/>
    <p:sldId id="274" r:id="rId12"/>
    <p:sldId id="260" r:id="rId13"/>
    <p:sldId id="261" r:id="rId14"/>
    <p:sldId id="262" r:id="rId15"/>
    <p:sldId id="263" r:id="rId16"/>
    <p:sldId id="276" r:id="rId17"/>
    <p:sldId id="264" r:id="rId18"/>
    <p:sldId id="265" r:id="rId19"/>
    <p:sldId id="277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1"/>
    <p:restoredTop sz="72665"/>
  </p:normalViewPr>
  <p:slideViewPr>
    <p:cSldViewPr snapToGrid="0" snapToObjects="1">
      <p:cViewPr varScale="1">
        <p:scale>
          <a:sx n="69" d="100"/>
          <a:sy n="69" d="100"/>
        </p:scale>
        <p:origin x="-81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0C03E-DE16-3A4C-A5BF-9ADB3835E413}" type="datetimeFigureOut">
              <a:rPr lang="en-US" smtClean="0"/>
              <a:pPr/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59BAA-E8AB-7A42-A3D4-B5F2F9415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02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498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3152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183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792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007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85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63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85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4366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64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860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3434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1013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59BAA-E8AB-7A42-A3D4-B5F2F94153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493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371" y="2514600"/>
            <a:ext cx="9486241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Understanding and Monitoring Embedded Web Scripts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371" y="4777379"/>
            <a:ext cx="9486241" cy="112628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				</a:t>
            </a:r>
            <a:r>
              <a:rPr lang="en-US" dirty="0" err="1" smtClean="0"/>
              <a:t>Yuchen</a:t>
            </a:r>
            <a:r>
              <a:rPr lang="en-US" dirty="0" smtClean="0"/>
              <a:t> Zhou, David Evans, University </a:t>
            </a:r>
            <a:r>
              <a:rPr lang="en-US" dirty="0"/>
              <a:t>of </a:t>
            </a:r>
            <a:r>
              <a:rPr lang="en-US" dirty="0" smtClean="0"/>
              <a:t>Virginia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PRESENT BY ZEYI TAO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46337" y="2304284"/>
            <a:ext cx="8915400" cy="1918227"/>
          </a:xfrm>
        </p:spPr>
      </p:pic>
      <p:sp>
        <p:nvSpPr>
          <p:cNvPr id="5" name="Frame 4"/>
          <p:cNvSpPr/>
          <p:nvPr/>
        </p:nvSpPr>
        <p:spPr>
          <a:xfrm>
            <a:off x="5400675" y="3343275"/>
            <a:ext cx="2028825" cy="3857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7539038" y="3343274"/>
            <a:ext cx="3390900" cy="3857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400674" y="3782893"/>
            <a:ext cx="2457451" cy="3857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43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Node Descriptor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05811" y="1576388"/>
            <a:ext cx="6947332" cy="1825378"/>
          </a:xfrm>
        </p:spPr>
      </p:pic>
      <p:sp>
        <p:nvSpPr>
          <p:cNvPr id="7" name="Rectangle 6"/>
          <p:cNvSpPr/>
          <p:nvPr/>
        </p:nvSpPr>
        <p:spPr>
          <a:xfrm>
            <a:off x="3205811" y="3930134"/>
            <a:ext cx="8709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AbsoluteXPath</a:t>
            </a:r>
            <a:r>
              <a:rPr lang="en-US" sz="2000" dirty="0" smtClean="0"/>
              <a:t>:                    </a:t>
            </a:r>
            <a:r>
              <a:rPr lang="zh-CN" altLang="en-US" sz="2000" dirty="0" smtClean="0"/>
              <a:t>    </a:t>
            </a:r>
            <a:r>
              <a:rPr lang="en-US" sz="2000" dirty="0" smtClean="0"/>
              <a:t>/HTML[1</a:t>
            </a:r>
            <a:r>
              <a:rPr lang="en-US" sz="2000" dirty="0"/>
              <a:t>]/BODY[1]/DIV[1</a:t>
            </a:r>
            <a:r>
              <a:rPr lang="en-US" sz="2000" dirty="0" smtClean="0"/>
              <a:t>]/</a:t>
            </a:r>
            <a:endParaRPr lang="zh-CN" alt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SelectorXPath</a:t>
            </a:r>
            <a:r>
              <a:rPr lang="en-US" sz="2000" dirty="0" smtClean="0"/>
              <a:t>:                     </a:t>
            </a:r>
            <a:r>
              <a:rPr lang="zh-CN" altLang="en-US" sz="2000" dirty="0" smtClean="0"/>
              <a:t>    </a:t>
            </a:r>
            <a:r>
              <a:rPr lang="fr-FR" sz="2000" dirty="0" smtClean="0"/>
              <a:t>// </a:t>
            </a:r>
            <a:r>
              <a:rPr lang="fr-FR" sz="2000" dirty="0"/>
              <a:t>DIV[@class=‘ad</a:t>
            </a:r>
            <a:r>
              <a:rPr lang="fr-FR" sz="2000" dirty="0" smtClean="0"/>
              <a:t>’]</a:t>
            </a:r>
            <a:endParaRPr lang="zh-CN" altLang="en-US" sz="2000" dirty="0" smtClean="0"/>
          </a:p>
          <a:p>
            <a:r>
              <a:rPr lang="fr-FR" sz="2000" dirty="0" smtClean="0"/>
              <a:t> </a:t>
            </a:r>
            <a:endParaRPr lang="fr-FR" sz="2000" dirty="0"/>
          </a:p>
          <a:p>
            <a:r>
              <a:rPr lang="en-US" sz="2000" dirty="0" smtClean="0"/>
              <a:t>Regular Expression </a:t>
            </a:r>
            <a:r>
              <a:rPr lang="en-US" sz="2000" dirty="0" err="1" smtClean="0"/>
              <a:t>Xpath</a:t>
            </a:r>
            <a:r>
              <a:rPr lang="en-US" sz="2000" dirty="0" smtClean="0"/>
              <a:t> </a:t>
            </a:r>
            <a:r>
              <a:rPr lang="zh-CN" altLang="en-US" sz="2000" dirty="0" smtClean="0"/>
              <a:t>     </a:t>
            </a:r>
            <a:r>
              <a:rPr lang="fr-FR" sz="2000" dirty="0" smtClean="0"/>
              <a:t>//DIV</a:t>
            </a:r>
            <a:r>
              <a:rPr lang="fr-FR" sz="2000" dirty="0"/>
              <a:t>[@ID=‘</a:t>
            </a:r>
            <a:r>
              <a:rPr lang="fr-FR" sz="2000" dirty="0" err="1"/>
              <a:t>adSize</a:t>
            </a:r>
            <a:r>
              <a:rPr lang="fr-FR" sz="2000" dirty="0"/>
              <a:t>−</a:t>
            </a:r>
            <a:r>
              <a:rPr lang="fr-FR" sz="2000" dirty="0">
                <a:solidFill>
                  <a:srgbClr val="FF0000"/>
                </a:solidFill>
              </a:rPr>
              <a:t>\</a:t>
            </a:r>
            <a:r>
              <a:rPr lang="fr-FR" sz="2000" dirty="0" err="1">
                <a:solidFill>
                  <a:srgbClr val="FF0000"/>
                </a:solidFill>
              </a:rPr>
              <a:t>d∗x</a:t>
            </a:r>
            <a:r>
              <a:rPr lang="fr-FR" sz="2000" dirty="0">
                <a:solidFill>
                  <a:srgbClr val="FF0000"/>
                </a:solidFill>
              </a:rPr>
              <a:t>\d∗</a:t>
            </a:r>
            <a:r>
              <a:rPr lang="fr-FR" sz="2000" dirty="0" smtClean="0"/>
              <a:t>’]</a:t>
            </a:r>
            <a:endParaRPr lang="zh-CN" altLang="en-US" sz="2000" dirty="0" smtClean="0"/>
          </a:p>
          <a:p>
            <a:r>
              <a:rPr lang="fr-FR" sz="2000" dirty="0" smtClean="0"/>
              <a:t> </a:t>
            </a:r>
            <a:endParaRPr lang="fr-FR" sz="2000" dirty="0"/>
          </a:p>
          <a:p>
            <a:r>
              <a:rPr lang="fr-FR" sz="2000" dirty="0" smtClean="0"/>
              <a:t>^</a:t>
            </a:r>
            <a:r>
              <a:rPr lang="fr-FR" sz="2000" dirty="0" err="1" smtClean="0"/>
              <a:t>NodeSelector</a:t>
            </a:r>
            <a:r>
              <a:rPr lang="fr-FR" sz="2000" dirty="0" smtClean="0"/>
              <a:t>             </a:t>
            </a:r>
            <a:r>
              <a:rPr lang="zh-CN" altLang="en-US" sz="2000" dirty="0" smtClean="0"/>
              <a:t>          </a:t>
            </a:r>
            <a:r>
              <a:rPr lang="fr-FR" sz="2000" dirty="0" smtClean="0"/>
              <a:t>ˆˆ</a:t>
            </a:r>
            <a:r>
              <a:rPr lang="fr-FR" sz="2000" dirty="0"/>
              <a:t>// DIV[@ID=‘</a:t>
            </a:r>
            <a:r>
              <a:rPr lang="fr-FR" sz="2000" dirty="0" err="1"/>
              <a:t>adPos</a:t>
            </a:r>
            <a:r>
              <a:rPr lang="fr-FR" sz="2000" dirty="0" smtClean="0"/>
              <a:t>’]</a:t>
            </a:r>
          </a:p>
          <a:p>
            <a:r>
              <a:rPr lang="fr-FR" sz="2000" dirty="0" smtClean="0"/>
              <a:t>                                        </a:t>
            </a:r>
            <a:r>
              <a:rPr lang="zh-CN" altLang="en-US" sz="2000" dirty="0" smtClean="0"/>
              <a:t>          </a:t>
            </a:r>
            <a:r>
              <a:rPr lang="fr-FR" sz="2000" dirty="0" smtClean="0"/>
              <a:t>// </a:t>
            </a:r>
            <a:r>
              <a:rPr lang="fr-FR" sz="2000" dirty="0"/>
              <a:t>DIV[@ID=‘</a:t>
            </a:r>
            <a:r>
              <a:rPr lang="fr-FR" sz="2000" dirty="0" err="1"/>
              <a:t>adPos</a:t>
            </a:r>
            <a:r>
              <a:rPr lang="fr-FR" sz="2000" dirty="0"/>
              <a:t>’]/DIV[2] </a:t>
            </a:r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91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INSPECTING SCRIPT BEHAVIOR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3077" y="1685836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Recording accesses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43077" y="473859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Checking policies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8359" y="2205335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DOM access recording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8359" y="2875002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Recording other actions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8359" y="3544669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Script-injected nodes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8359" y="4214336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62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VISUALIZATION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29134" y="1478868"/>
            <a:ext cx="7439268" cy="508519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8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6927" y="1865225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Browser properties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5163" y="2836139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5163" y="3767278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Modifying page content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5163" y="4698417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Reading page content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48172" y="1609050"/>
            <a:ext cx="4502178" cy="2823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48172" y="4883083"/>
            <a:ext cx="4502178" cy="17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83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DEVELOPING BASE POLICIES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9659" y="1905000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Evaluation method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09659" y="3001224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Base policy examples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4250" y="3653276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Analytics scripts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4250" y="4282114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Advertisements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4250" y="4910952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Social widgets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8374" y="5539790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Web development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2873" y="2453112"/>
            <a:ext cx="5671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25 selected </a:t>
            </a:r>
            <a:r>
              <a:rPr lang="en-US" dirty="0" smtClean="0"/>
              <a:t>scripts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dirty="0"/>
              <a:t>1000 </a:t>
            </a:r>
            <a:r>
              <a:rPr lang="en-US" dirty="0" smtClean="0"/>
              <a:t>highest</a:t>
            </a:r>
            <a:r>
              <a:rPr lang="zh-CN" altLang="en-US" dirty="0" smtClean="0"/>
              <a:t> </a:t>
            </a:r>
            <a:r>
              <a:rPr lang="en-US" dirty="0" smtClean="0"/>
              <a:t>ranked websites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6184" y="3776298"/>
            <a:ext cx="4512129" cy="21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4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Analytics scripts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90800" y="1155700"/>
            <a:ext cx="69977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60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DEVELOPING SITE-SPECIFIC POLICIES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4261" y="1641812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PolicyGenerator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64261" y="3291965"/>
            <a:ext cx="3786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Site-specific policy examples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7099" y="3629620"/>
            <a:ext cx="6331857" cy="3109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98111" y="2064216"/>
            <a:ext cx="4350657" cy="11746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69414" y="2242655"/>
            <a:ext cx="4191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25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POLICY EVALUATION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2925" y="1720334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Policy size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26506" y="1657350"/>
            <a:ext cx="4118791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76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POLICY EVALUATION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41624" y="2665614"/>
            <a:ext cx="9214288" cy="3285244"/>
          </a:xfrm>
        </p:spPr>
      </p:pic>
      <p:sp>
        <p:nvSpPr>
          <p:cNvPr id="7" name="Rectangle 6"/>
          <p:cNvSpPr/>
          <p:nvPr/>
        </p:nvSpPr>
        <p:spPr>
          <a:xfrm>
            <a:off x="2441624" y="2100641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Policy robustness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21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Introduction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86812" y="1756309"/>
            <a:ext cx="7923911" cy="44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30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2732" y="1511952"/>
            <a:ext cx="238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ScriptInspector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73908" y="281655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Visualizer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72732" y="446557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PolicyGenerator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2732" y="5466989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Threat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97108" y="18490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C</a:t>
            </a:r>
            <a:r>
              <a:rPr lang="en-US" dirty="0" smtClean="0"/>
              <a:t>apable </a:t>
            </a:r>
            <a:r>
              <a:rPr lang="en-US" dirty="0"/>
              <a:t>of intercepting and recording API calls from third-party scripts to critical resources, including the DOM, local storage, and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97108" y="31858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Firefox extension that uses the instrumented DOM maintained by </a:t>
            </a:r>
            <a:r>
              <a:rPr lang="en-US" dirty="0" err="1"/>
              <a:t>ScriptInspector</a:t>
            </a:r>
            <a:r>
              <a:rPr lang="en-US" dirty="0"/>
              <a:t> to highlight nodes accessed by third-party scripts and help a site administrator understand script behaviors.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97108" y="48206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PolicyGenerator</a:t>
            </a:r>
            <a:r>
              <a:rPr lang="en-US" dirty="0" smtClean="0"/>
              <a:t> </a:t>
            </a:r>
            <a:r>
              <a:rPr lang="en-US" dirty="0"/>
              <a:t>to help site administrators develop effective policies with limited human intervention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7108" y="58801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P</a:t>
            </a:r>
            <a:r>
              <a:rPr lang="en-US" dirty="0" smtClean="0"/>
              <a:t>rovide </a:t>
            </a:r>
            <a:r>
              <a:rPr lang="en-US" dirty="0"/>
              <a:t>site administrators with a way to ensure the integrity of their site and protect the privacy of their users from embedded scripts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33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Quizzes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5297" y="3449122"/>
            <a:ext cx="636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What are the 4 major Script groups based on this paper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5297" y="4993244"/>
            <a:ext cx="41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limitation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system?</a:t>
            </a:r>
            <a:endParaRPr lang="zh-CN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35297" y="1720334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smtClean="0"/>
              <a:t>the</a:t>
            </a:r>
            <a:r>
              <a:rPr lang="zh-CN" altLang="en-US" smtClean="0"/>
              <a:t> </a:t>
            </a:r>
            <a:r>
              <a:rPr lang="en-US" altLang="zh-CN" smtClean="0"/>
              <a:t>DOM?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52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New </a:t>
            </a:r>
            <a:r>
              <a:rPr lang="en-US" dirty="0"/>
              <a:t>York </a:t>
            </a:r>
            <a:r>
              <a:rPr lang="en-US"/>
              <a:t>Times </a:t>
            </a:r>
            <a:r>
              <a:rPr lang="en-US" smtClean="0"/>
              <a:t>Website</a:t>
            </a:r>
            <a:r>
              <a:rPr lang="en-US" dirty="0"/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27733" y="2090736"/>
            <a:ext cx="6042070" cy="4246865"/>
          </a:xfrm>
        </p:spPr>
      </p:pic>
      <p:sp>
        <p:nvSpPr>
          <p:cNvPr id="5" name="Frame 4"/>
          <p:cNvSpPr/>
          <p:nvPr/>
        </p:nvSpPr>
        <p:spPr>
          <a:xfrm>
            <a:off x="4757737" y="4386263"/>
            <a:ext cx="2943225" cy="971550"/>
          </a:xfrm>
          <a:prstGeom prst="fram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942007" y="5357813"/>
            <a:ext cx="6127796" cy="971550"/>
          </a:xfrm>
          <a:prstGeom prst="fram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75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823"/>
            <a:ext cx="8911687" cy="890365"/>
          </a:xfrm>
        </p:spPr>
        <p:txBody>
          <a:bodyPr/>
          <a:lstStyle/>
          <a:p>
            <a:pPr algn="ctr"/>
            <a:r>
              <a:rPr lang="en-US" smtClean="0"/>
              <a:t>Related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Client-side script protections.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Script transformations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Policy generation.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96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Motivation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00618" y="2138660"/>
            <a:ext cx="8496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I</a:t>
            </a:r>
            <a:r>
              <a:rPr lang="en-US" sz="2800" dirty="0" smtClean="0"/>
              <a:t>ntroduces </a:t>
            </a:r>
            <a:r>
              <a:rPr lang="en-US" sz="2800" dirty="0"/>
              <a:t>tools to assist site administrators in </a:t>
            </a:r>
            <a:r>
              <a:rPr lang="en-US" sz="2800" dirty="0">
                <a:solidFill>
                  <a:srgbClr val="FF0000"/>
                </a:solidFill>
              </a:rPr>
              <a:t>understanding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monitoring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FF0000"/>
                </a:solidFill>
              </a:rPr>
              <a:t>restricting</a:t>
            </a:r>
            <a:r>
              <a:rPr lang="en-US" sz="2800" dirty="0"/>
              <a:t> the behavior of third-party scripts embedded in their </a:t>
            </a:r>
            <a:r>
              <a:rPr lang="en-US" sz="2800" dirty="0" smtClean="0"/>
              <a:t>site.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9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47800"/>
            <a:ext cx="8915400" cy="4510088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Introduction &amp; Pervious Works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  <a:endParaRPr lang="zh-CN" alt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Design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sz="1800" b="1" dirty="0" smtClean="0">
                <a:solidFill>
                  <a:schemeClr val="tx1"/>
                </a:solidFill>
              </a:rPr>
              <a:t>Policing</a:t>
            </a:r>
          </a:p>
          <a:p>
            <a:pPr lvl="1"/>
            <a:r>
              <a:rPr lang="en-US" altLang="zh-CN" sz="1800" b="1" dirty="0" smtClean="0">
                <a:solidFill>
                  <a:schemeClr val="tx1"/>
                </a:solidFill>
              </a:rPr>
              <a:t>Inspecting Script Behavior</a:t>
            </a:r>
            <a:endParaRPr lang="zh-CN" altLang="en-US" sz="18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zh-CN" sz="1800" b="1" dirty="0" smtClean="0">
                <a:solidFill>
                  <a:schemeClr val="tx1"/>
                </a:solidFill>
              </a:rPr>
              <a:t>Visualizing</a:t>
            </a:r>
            <a:endParaRPr lang="zh-CN" altLang="en-US" sz="1800" b="1" dirty="0" smtClean="0">
              <a:solidFill>
                <a:schemeClr val="tx1"/>
              </a:solidFill>
            </a:endParaRP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More</a:t>
            </a:r>
            <a:r>
              <a:rPr lang="zh-CN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Design</a:t>
            </a:r>
            <a:r>
              <a:rPr lang="zh-CN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Details</a:t>
            </a:r>
          </a:p>
          <a:p>
            <a:pPr lvl="1"/>
            <a:r>
              <a:rPr lang="en-US" altLang="zh-CN" sz="1800" b="1" dirty="0" smtClean="0">
                <a:solidFill>
                  <a:schemeClr val="tx1"/>
                </a:solidFill>
              </a:rPr>
              <a:t>Developing Base Polices</a:t>
            </a:r>
          </a:p>
          <a:p>
            <a:pPr lvl="1"/>
            <a:r>
              <a:rPr lang="en-US" altLang="zh-CN" sz="1800" b="1" dirty="0" smtClean="0">
                <a:solidFill>
                  <a:schemeClr val="tx1"/>
                </a:solidFill>
              </a:rPr>
              <a:t>Developing Site-Specific Polices</a:t>
            </a:r>
            <a:endParaRPr lang="zh-CN" altLang="en-US" sz="1800" b="1" dirty="0" smtClean="0">
              <a:solidFill>
                <a:schemeClr val="tx1"/>
              </a:solidFill>
            </a:endParaRP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Police</a:t>
            </a:r>
            <a:r>
              <a:rPr lang="zh-CN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Evaluations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Conclusions</a:t>
            </a:r>
            <a:r>
              <a:rPr lang="zh-CN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&amp;</a:t>
            </a:r>
            <a:r>
              <a:rPr lang="zh-CN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Quizzes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endParaRPr lang="zh-CN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51437" y="1557336"/>
            <a:ext cx="8194662" cy="484346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951437" y="1528763"/>
            <a:ext cx="4686300" cy="37623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8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57507" y="1064530"/>
            <a:ext cx="7382519" cy="542432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2924" y="424085"/>
            <a:ext cx="8911687" cy="1280890"/>
          </a:xfrm>
        </p:spPr>
        <p:txBody>
          <a:bodyPr/>
          <a:lstStyle/>
          <a:p>
            <a:pPr algn="ctr"/>
            <a:r>
              <a:rPr lang="en-US" altLang="zh-CN" dirty="0" smtClean="0"/>
              <a:t>BASIC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5064920" y="2662294"/>
            <a:ext cx="2128837" cy="3714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710113" y="4430287"/>
            <a:ext cx="1419226" cy="3417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893922" y="4229100"/>
            <a:ext cx="1349966" cy="69294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94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Document </a:t>
            </a:r>
            <a:r>
              <a:rPr lang="en-US" dirty="0"/>
              <a:t>Object </a:t>
            </a:r>
            <a:r>
              <a:rPr lang="en-US" dirty="0" smtClean="0"/>
              <a:t>Model(DOM)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2595" y="2700338"/>
            <a:ext cx="5440618" cy="3735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8550" y="1466850"/>
            <a:ext cx="4972576" cy="2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99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1935</TotalTime>
  <Words>407</Words>
  <Application>Microsoft Macintosh PowerPoint</Application>
  <PresentationFormat>Custom</PresentationFormat>
  <Paragraphs>109</Paragraphs>
  <Slides>21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Wisp</vt:lpstr>
      <vt:lpstr>Understanding and Monitoring Embedded Web Scripts</vt:lpstr>
      <vt:lpstr>Introduction</vt:lpstr>
      <vt:lpstr>Example: New York Times Website </vt:lpstr>
      <vt:lpstr>Related Work</vt:lpstr>
      <vt:lpstr>Motivation</vt:lpstr>
      <vt:lpstr>OVERVIEW</vt:lpstr>
      <vt:lpstr>BASIC DESIGN </vt:lpstr>
      <vt:lpstr>BASIC DESIGN </vt:lpstr>
      <vt:lpstr>Document Object Model(DOM)</vt:lpstr>
      <vt:lpstr>POLICIES</vt:lpstr>
      <vt:lpstr>Node Descriptor</vt:lpstr>
      <vt:lpstr>INSPECTING SCRIPT BEHAVIOR</vt:lpstr>
      <vt:lpstr>VISUALIZATION</vt:lpstr>
      <vt:lpstr>FINDINGS</vt:lpstr>
      <vt:lpstr>DEVELOPING BASE POLICIES</vt:lpstr>
      <vt:lpstr>Analytics scripts  </vt:lpstr>
      <vt:lpstr>DEVELOPING SITE-SPECIFIC POLICIES</vt:lpstr>
      <vt:lpstr>POLICY EVALUATION</vt:lpstr>
      <vt:lpstr>POLICY EVALUATION</vt:lpstr>
      <vt:lpstr>Conclusion</vt:lpstr>
      <vt:lpstr>Quizzes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Monitoring Embedded Web Scripts</dc:title>
  <dc:creator>Tao, Zeyi</dc:creator>
  <cp:lastModifiedBy>kun sun</cp:lastModifiedBy>
  <cp:revision>42</cp:revision>
  <dcterms:created xsi:type="dcterms:W3CDTF">2015-11-11T04:27:23Z</dcterms:created>
  <dcterms:modified xsi:type="dcterms:W3CDTF">2015-11-11T04:28:48Z</dcterms:modified>
</cp:coreProperties>
</file>